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71800" y="533400"/>
            <a:ext cx="3429000" cy="1524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62400" y="60198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dirty="0" smtClean="0">
                <a:latin typeface="NikoshBAN" pitchFamily="2" charset="0"/>
                <a:cs typeface="NikoshBAN" pitchFamily="2" charset="0"/>
              </a:rPr>
              <a:t>সম্পাদনায়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ঃKhandker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Azimul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Huq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AU" dirty="0" smtClean="0">
                <a:latin typeface="NikoshBAN" pitchFamily="2" charset="0"/>
                <a:cs typeface="NikoshBAN" pitchFamily="2" charset="0"/>
              </a:rPr>
              <a:t>Pappu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প্রভাষক, ঢাকা রেসিডেনসিয়াল মডেল কলেজ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2514600" y="2438400"/>
            <a:ext cx="685800" cy="6096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3505200" y="2438400"/>
            <a:ext cx="685800" cy="609600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4648200" y="2438400"/>
            <a:ext cx="685800" cy="609600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5791200" y="2438400"/>
            <a:ext cx="685800" cy="609600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010400" y="2438400"/>
            <a:ext cx="685800" cy="609600"/>
          </a:xfrm>
          <a:prstGeom prst="star5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29000" y="7620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স্বাগতম</a:t>
            </a:r>
            <a:endParaRPr lang="en-AU" sz="7200" dirty="0">
              <a:solidFill>
                <a:schemeClr val="bg1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35814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LightBAN" pitchFamily="2" charset="0"/>
                <a:cs typeface="NikoshLightBAN" pitchFamily="2" charset="0"/>
              </a:rPr>
              <a:t>নবম শ্রেণি (পদার্থবিজ্ঞান)</a:t>
            </a:r>
            <a:endParaRPr lang="en-AU" sz="4800" dirty="0"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11" name="Picture 10" descr="DRMC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933450" cy="112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14600" y="152400"/>
            <a:ext cx="4114800" cy="1295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8000" dirty="0" smtClean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বাড়ীর কাজ</a:t>
            </a:r>
            <a:endParaRPr lang="en-US" sz="8000" dirty="0">
              <a:solidFill>
                <a:schemeClr val="bg1"/>
              </a:solidFill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38400" y="304800"/>
            <a:ext cx="419100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pPr algn="ctr"/>
            <a:r>
              <a:rPr lang="bn-BD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 descr="http://www1.istockphoto.com/file_thumbview_approve/832338/2/istockphoto_832338_cat_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133600"/>
            <a:ext cx="2286000" cy="2802194"/>
          </a:xfrm>
          <a:prstGeom prst="rect">
            <a:avLst/>
          </a:prstGeom>
          <a:noFill/>
        </p:spPr>
      </p:pic>
      <p:pic>
        <p:nvPicPr>
          <p:cNvPr id="5" name="Picture 12" descr="http://www.franmcmath.com/ist1_861721_frog_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362200"/>
            <a:ext cx="2590800" cy="2629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04800"/>
            <a:ext cx="49530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ছবিতে কি দেখা যাচ্ছে?</a:t>
            </a:r>
            <a:endParaRPr lang="en-AU" sz="3200" dirty="0"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3" name="Picture 2" descr="stone-mortar-pes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447800"/>
            <a:ext cx="4333875" cy="3933825"/>
          </a:xfrm>
          <a:prstGeom prst="rect">
            <a:avLst/>
          </a:prstGeom>
        </p:spPr>
      </p:pic>
      <p:pic>
        <p:nvPicPr>
          <p:cNvPr id="4" name="Picture 3" descr="water-in-glass-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990600"/>
            <a:ext cx="4495800" cy="5867400"/>
          </a:xfrm>
          <a:prstGeom prst="rect">
            <a:avLst/>
          </a:prstGeom>
        </p:spPr>
      </p:pic>
      <p:pic>
        <p:nvPicPr>
          <p:cNvPr id="5" name="Picture 4" descr="flanged-bell-j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1371600"/>
            <a:ext cx="3809999" cy="510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5486400"/>
            <a:ext cx="23622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কঠিন পদার্থ</a:t>
            </a:r>
            <a:endParaRPr lang="en-AU" sz="32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6019800"/>
            <a:ext cx="23622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তরল পদার্থ</a:t>
            </a:r>
            <a:endParaRPr lang="en-AU" sz="32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6273225"/>
            <a:ext cx="23622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বায়বীয় পদার্থ</a:t>
            </a:r>
            <a:endParaRPr lang="en-AU" sz="32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304800"/>
            <a:ext cx="60960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LightBAN" pitchFamily="2" charset="0"/>
                <a:cs typeface="NikoshLightBAN" pitchFamily="2" charset="0"/>
              </a:rPr>
              <a:t>তাহলে আজকে আমরা কি পড়বো?</a:t>
            </a:r>
            <a:endParaRPr lang="en-AU" sz="36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5791200"/>
            <a:ext cx="62484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LightBAN" pitchFamily="2" charset="0"/>
                <a:cs typeface="NikoshLightBAN" pitchFamily="2" charset="0"/>
              </a:rPr>
              <a:t>তরল ও বায়বীয় পদার্থ</a:t>
            </a:r>
            <a:endParaRPr lang="en-AU" sz="4800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er-in-glass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600200"/>
            <a:ext cx="2971800" cy="3671888"/>
          </a:xfrm>
          <a:prstGeom prst="rect">
            <a:avLst/>
          </a:prstGeom>
        </p:spPr>
      </p:pic>
      <p:pic>
        <p:nvPicPr>
          <p:cNvPr id="3" name="Picture 2" descr="sweet-honey-in-glass-jar-with-spoon-and-flowers-thumb203991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28600"/>
            <a:ext cx="3619500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304800"/>
            <a:ext cx="60960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LightBAN" pitchFamily="2" charset="0"/>
                <a:cs typeface="NikoshLightBAN" pitchFamily="2" charset="0"/>
              </a:rPr>
              <a:t>নিচের চিত্রে কোনটি বেশি ঘন?</a:t>
            </a:r>
            <a:endParaRPr lang="en-AU" sz="3600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746760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LightBAN" pitchFamily="2" charset="0"/>
                <a:cs typeface="NikoshLightBAN" pitchFamily="2" charset="0"/>
              </a:rPr>
              <a:t>ঘনত্ব কী?</a:t>
            </a:r>
            <a:endParaRPr lang="en-AU" sz="40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590800"/>
            <a:ext cx="7239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বস্তুর একক আয়তনের ভরকে ঘনত্ব বলে।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352800"/>
            <a:ext cx="7239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এর </a:t>
            </a:r>
            <a:r>
              <a:rPr lang="en-AU" dirty="0" smtClean="0">
                <a:latin typeface="Arial Rounded MT Bold" pitchFamily="34" charset="0"/>
              </a:rPr>
              <a:t>SI </a:t>
            </a:r>
            <a:r>
              <a:rPr lang="bn-BD" dirty="0" smtClean="0"/>
              <a:t>একক হল </a:t>
            </a:r>
            <a:r>
              <a:rPr lang="en-AU" dirty="0" smtClean="0"/>
              <a:t>kgm</a:t>
            </a:r>
            <a:r>
              <a:rPr lang="en-AU" baseline="30000" dirty="0" smtClean="0"/>
              <a:t>-3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971800"/>
            <a:ext cx="7239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এর সমীকরণ হল </a:t>
            </a:r>
            <a:r>
              <a:rPr lang="en-AU" dirty="0" smtClean="0">
                <a:latin typeface="Arial Rounded MT Bold" pitchFamily="34" charset="0"/>
              </a:rPr>
              <a:t>ρ = M/V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9600"/>
            <a:ext cx="54864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LightBAN" pitchFamily="2" charset="0"/>
                <a:cs typeface="NikoshLightBAN" pitchFamily="2" charset="0"/>
              </a:rPr>
              <a:t>গাণিতিক সমস্যা</a:t>
            </a:r>
            <a:endParaRPr lang="en-AU" sz="3200" b="1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9812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একটি পুকুরের আয়তন </a:t>
            </a:r>
            <a:r>
              <a:rPr lang="en-AU" sz="3200" dirty="0" smtClean="0">
                <a:latin typeface="Arial Rounded MT Bold" pitchFamily="34" charset="0"/>
                <a:cs typeface="NikoshLightBAN" pitchFamily="2" charset="0"/>
              </a:rPr>
              <a:t>500</a:t>
            </a:r>
            <a:r>
              <a:rPr lang="en-AU" sz="32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AU" sz="3200" dirty="0" smtClean="0">
                <a:latin typeface="Arial Rounded MT Bold" pitchFamily="34" charset="0"/>
                <a:cs typeface="NikoshLightBAN" pitchFamily="2" charset="0"/>
              </a:rPr>
              <a:t>m</a:t>
            </a:r>
            <a:r>
              <a:rPr lang="en-AU" sz="3200" baseline="30000" dirty="0" smtClean="0">
                <a:latin typeface="Arial Rounded MT Bold" pitchFamily="34" charset="0"/>
                <a:cs typeface="NikoshLightBAN" pitchFamily="2" charset="0"/>
              </a:rPr>
              <a:t>3</a:t>
            </a:r>
            <a:r>
              <a:rPr lang="bn-BD" sz="3200" baseline="300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 , যদি পুকুরের পানির ঘনত্ব </a:t>
            </a:r>
            <a:r>
              <a:rPr lang="en-AU" sz="3200" dirty="0" smtClean="0">
                <a:latin typeface="Arial Rounded MT Bold" pitchFamily="34" charset="0"/>
                <a:cs typeface="NikoshLightBAN" pitchFamily="2" charset="0"/>
              </a:rPr>
              <a:t>1000kgm</a:t>
            </a:r>
            <a:r>
              <a:rPr lang="en-AU" sz="3200" baseline="30000" dirty="0" smtClean="0">
                <a:latin typeface="Arial Rounded MT Bold" pitchFamily="34" charset="0"/>
                <a:cs typeface="NikoshLightBAN" pitchFamily="2" charset="0"/>
              </a:rPr>
              <a:t>-3 </a:t>
            </a:r>
            <a:r>
              <a:rPr lang="en-AU" sz="32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হয় তাহলে পুকুরের পানির মোট ভর কত? </a:t>
            </a:r>
            <a:r>
              <a:rPr lang="en-AU" sz="3200" baseline="300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3200" baseline="30000" dirty="0" smtClean="0">
                <a:latin typeface="NikoshLightBAN" pitchFamily="2" charset="0"/>
                <a:cs typeface="NikoshLightBAN" pitchFamily="2" charset="0"/>
              </a:rPr>
              <a:t>      </a:t>
            </a:r>
            <a:endParaRPr lang="en-AU" sz="3200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81000"/>
            <a:ext cx="541020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LightBAN" pitchFamily="2" charset="0"/>
                <a:cs typeface="NikoshLightBAN" pitchFamily="2" charset="0"/>
              </a:rPr>
              <a:t>একটি ভিডিও চিত্র</a:t>
            </a:r>
            <a:endParaRPr lang="en-AU" sz="2400" dirty="0">
              <a:latin typeface="NikoshLightBAN" pitchFamily="2" charset="0"/>
              <a:cs typeface="NikoshLight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scal_35961_l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066800"/>
            <a:ext cx="3200400" cy="4838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4400" y="1219200"/>
            <a:ext cx="83820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2N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7620000" y="1219200"/>
            <a:ext cx="83820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1N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5562600"/>
            <a:ext cx="83820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1N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5943600"/>
            <a:ext cx="83820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1N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8153400" y="4114800"/>
            <a:ext cx="83820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1N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685800"/>
            <a:ext cx="83820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6N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7848600" y="2514600"/>
            <a:ext cx="8382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1m</a:t>
            </a:r>
            <a:r>
              <a:rPr lang="en-AU" baseline="30000" dirty="0" smtClean="0"/>
              <a:t>2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4114800" y="2590800"/>
            <a:ext cx="8382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2m</a:t>
            </a:r>
            <a:r>
              <a:rPr lang="en-AU" baseline="30000" dirty="0" smtClean="0"/>
              <a:t>2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7543800" y="4572000"/>
            <a:ext cx="8382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1m</a:t>
            </a:r>
            <a:r>
              <a:rPr lang="en-AU" baseline="30000" dirty="0" smtClean="0"/>
              <a:t>2</a:t>
            </a:r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6705600" y="5029200"/>
            <a:ext cx="8382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1m</a:t>
            </a:r>
            <a:r>
              <a:rPr lang="en-AU" baseline="30000" dirty="0" smtClean="0"/>
              <a:t>2</a:t>
            </a:r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4267200" y="4495800"/>
            <a:ext cx="8382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1m</a:t>
            </a:r>
            <a:r>
              <a:rPr lang="en-AU" baseline="30000" dirty="0" smtClean="0"/>
              <a:t>2</a:t>
            </a:r>
            <a:endParaRPr lang="en-AU" dirty="0"/>
          </a:p>
        </p:txBody>
      </p:sp>
      <p:sp>
        <p:nvSpPr>
          <p:cNvPr id="21" name="TextBox 20"/>
          <p:cNvSpPr txBox="1"/>
          <p:nvPr/>
        </p:nvSpPr>
        <p:spPr>
          <a:xfrm>
            <a:off x="6629400" y="1752600"/>
            <a:ext cx="6858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6m</a:t>
            </a:r>
            <a:r>
              <a:rPr lang="en-AU" baseline="30000" dirty="0" smtClean="0"/>
              <a:t>2</a:t>
            </a:r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1219200"/>
            <a:ext cx="2895600" cy="45243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800" dirty="0" smtClean="0">
                <a:latin typeface="NikoshLightBAN" pitchFamily="2" charset="0"/>
                <a:cs typeface="NikoshLightBAN" pitchFamily="2" charset="0"/>
              </a:rPr>
              <a:t>অর্থাৎ চাপ সকল স্থানে সমানভাবে সঞ্চালিত হয়।</a:t>
            </a:r>
            <a:endParaRPr lang="en-AU" sz="4800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04800"/>
            <a:ext cx="541020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LightBAN" pitchFamily="2" charset="0"/>
                <a:cs typeface="NikoshLightBAN" pitchFamily="2" charset="0"/>
              </a:rPr>
              <a:t>সৃজনশীল প্রশ্ন</a:t>
            </a:r>
            <a:endParaRPr lang="en-AU" sz="48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00200"/>
            <a:ext cx="8001000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একজন ডুবুরী হ্রদে নামলেন। হ্রদের গভীরতা </a:t>
            </a:r>
            <a:r>
              <a:rPr lang="en-AU" sz="3200" dirty="0" smtClean="0">
                <a:latin typeface="Arial Rounded MT Bold" pitchFamily="34" charset="0"/>
                <a:cs typeface="NikoshLightBAN" pitchFamily="2" charset="0"/>
              </a:rPr>
              <a:t>200</a:t>
            </a:r>
            <a:r>
              <a:rPr lang="en-AU" sz="32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মিটার। তিনি হ্রদের তলদেশে চাপ অনুভব করলেন। হ্রদের তলদেশে চাপ অনুভূত হলেও এই চাপ হ্রদের ক্ষেত্রফলের উপর নির্ভর করে না।</a:t>
            </a:r>
          </a:p>
          <a:p>
            <a:endParaRPr lang="bn-BD" sz="3200" dirty="0" smtClean="0">
              <a:latin typeface="NikoshLightBAN" pitchFamily="2" charset="0"/>
              <a:cs typeface="NikoshLightBAN" pitchFamily="2" charset="0"/>
            </a:endParaRPr>
          </a:p>
          <a:p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ক) ঘনত্ব কী?</a:t>
            </a:r>
          </a:p>
          <a:p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খ) হ্রদের গভীরতা চাপের পরিবর্তন ঘটায়- ব্যাখ্যা কর।</a:t>
            </a:r>
          </a:p>
          <a:p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গ) হ্রদের তলদেশে চাপের পরিমাণ নির্ণয় কর।</a:t>
            </a:r>
          </a:p>
          <a:p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ঘ) চাপের পরিমাণ হ্রদের তলদেশের ক্ষেত্রফলের উপর নির্ভর করে না। এই উক্তিটির যথার্থতা যাচাই কর।</a:t>
            </a:r>
            <a:endParaRPr lang="en-AU" sz="3200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examiner.com/images/blog/wysiwyg/image/iStock_000007651615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00200"/>
            <a:ext cx="4203113" cy="419100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2438400" y="152400"/>
            <a:ext cx="4343400" cy="1524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>
            <a:noAutofit/>
          </a:bodyPr>
          <a:lstStyle/>
          <a:p>
            <a:pPr algn="ctr"/>
            <a:r>
              <a:rPr lang="bn-BD" sz="8000" dirty="0" smtClean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কোন প্রশ্ন?</a:t>
            </a:r>
            <a:endParaRPr lang="en-US" sz="8000" dirty="0">
              <a:solidFill>
                <a:schemeClr val="bg1"/>
              </a:solidFill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163</TotalTime>
  <Words>190</Words>
  <Application>Microsoft Office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Concourse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কোন প্রশ্ন?</vt:lpstr>
      <vt:lpstr>বাড়ীর কাজ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Pappu</dc:creator>
  <cp:lastModifiedBy>Pappu</cp:lastModifiedBy>
  <cp:revision>42</cp:revision>
  <dcterms:created xsi:type="dcterms:W3CDTF">2006-08-16T00:00:00Z</dcterms:created>
  <dcterms:modified xsi:type="dcterms:W3CDTF">2012-09-09T03:00:13Z</dcterms:modified>
</cp:coreProperties>
</file>